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font" Target="fonts/IBMPlexSans-boldItalic.fnt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Closing Slide</a:t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Zowe reduces the time to on-board new developers and system programmers working on the Mainframe.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Zowe makes interacting with the mainframe feel like any modern cloud or desktop platform.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Zowe improves responsiveness to Line of Business requests and time to market by simplifying task and interactions.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4553843" y="1643174"/>
            <a:ext cx="4185557" cy="1316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sz="4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1984" y="3005360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i="1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OpenMainframe_Logo_White_Knockout.pn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30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-1" y="0"/>
            <a:ext cx="81809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553843" y="1643174"/>
            <a:ext cx="4185557" cy="1316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sz="4200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1984" y="3005360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i="1" sz="18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30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29" name="Google Shape;29;p4"/>
          <p:cNvPicPr preferRelativeResize="0"/>
          <p:nvPr/>
        </p:nvPicPr>
        <p:blipFill rotWithShape="1">
          <a:blip r:embed="rId3">
            <a:alphaModFix/>
          </a:blip>
          <a:srcRect b="30186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, text, boxes">
  <p:cSld name="insight, text, boxe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1" y="2571750"/>
            <a:ext cx="4572000" cy="512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858000" y="4832418"/>
            <a:ext cx="20574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228600" y="182881"/>
            <a:ext cx="4114800" cy="221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228600" y="1097282"/>
            <a:ext cx="4114800" cy="115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4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4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4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4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6858000" y="0"/>
            <a:ext cx="2286000" cy="706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5" type="body"/>
          </p:nvPr>
        </p:nvSpPr>
        <p:spPr>
          <a:xfrm>
            <a:off x="4572000" y="0"/>
            <a:ext cx="2286000" cy="7064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nsight, text, boxes">
  <p:cSld name="1_insight, text, boxe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rgbClr val="03197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572000" y="2570162"/>
            <a:ext cx="4572000" cy="2573337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219456" y="1243584"/>
            <a:ext cx="4123944" cy="325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 (1/4), content (3/4)">
  <p:cSld name="title, text (1/4), content (3/4)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19456" y="1243584"/>
            <a:ext cx="1837944" cy="325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2514600" y="1243584"/>
            <a:ext cx="6400800" cy="325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 (1 large, 4 small)">
  <p:cSld name="boxes (1 large, 4 small)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rgbClr val="6BA5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2286001" y="2570162"/>
            <a:ext cx="2286000" cy="2573337"/>
          </a:xfrm>
          <a:prstGeom prst="rect">
            <a:avLst/>
          </a:prstGeom>
          <a:solidFill>
            <a:srgbClr val="054ADA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0" y="2570162"/>
            <a:ext cx="2286000" cy="2573337"/>
          </a:xfrm>
          <a:prstGeom prst="rect">
            <a:avLst/>
          </a:prstGeom>
          <a:solidFill>
            <a:srgbClr val="03197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600" lIns="182875" spcFirstLastPara="1" rIns="22860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67" name="Google Shape;67;p9"/>
          <p:cNvPicPr preferRelativeResize="0"/>
          <p:nvPr/>
        </p:nvPicPr>
        <p:blipFill rotWithShape="1">
          <a:blip r:embed="rId3">
            <a:alphaModFix/>
          </a:blip>
          <a:srcRect b="30186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>
            <p:ph idx="2" type="pic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/>
          <p:nvPr>
            <p:ph idx="3" type="pic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>
            <p:ph idx="4" type="pic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33993" y="148859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7.jp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ctrTitle"/>
          </p:nvPr>
        </p:nvSpPr>
        <p:spPr>
          <a:xfrm>
            <a:off x="4650828" y="2098681"/>
            <a:ext cx="4493172" cy="1316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Zowe F2F meeting</a:t>
            </a:r>
            <a:br>
              <a:rPr lang="en-US" sz="28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/>
              <a:t>Intro session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67" y="1065485"/>
            <a:ext cx="3230922" cy="338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Zowe.org Geos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5712968" y="799166"/>
            <a:ext cx="183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July 30, 2019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3658212" y="799166"/>
            <a:ext cx="183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VS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348812" y="849617"/>
            <a:ext cx="183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July 1, 2019</a:t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5905" y="1005840"/>
            <a:ext cx="3286958" cy="33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0" y="0"/>
            <a:ext cx="9144000" cy="995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600" lIns="182875" spcFirstLastPara="1" rIns="228600" wrap="square" tIns="164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320"/>
              <a:t>Zowe Downloads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510685" y="2783389"/>
            <a:ext cx="306740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Beta Downloads (6 months)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1803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v1.x Downloads (6 months)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2629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Cumulative (Beta + v1.X):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4432 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1" y="948669"/>
            <a:ext cx="4502883" cy="365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247" y="995557"/>
            <a:ext cx="3623436" cy="13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210312" y="201168"/>
            <a:ext cx="4270248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/>
              <a:t>OMP Slack Community Metrics</a:t>
            </a:r>
            <a:endParaRPr/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-114499" y="1399657"/>
            <a:ext cx="3048529" cy="325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lang="en-US" sz="3200"/>
              <a:t>323</a:t>
            </a:r>
            <a:r>
              <a:rPr lang="en-US"/>
              <a:t> Active Users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+62% vs previous 30 days</a:t>
            </a:r>
            <a:endParaRPr b="1" sz="1000"/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lang="en-US" sz="3200"/>
              <a:t>1,185 </a:t>
            </a:r>
            <a:r>
              <a:rPr lang="en-US" sz="1000"/>
              <a:t> </a:t>
            </a:r>
            <a:r>
              <a:rPr lang="en-US"/>
              <a:t>Members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+62 vs previous 30 days</a:t>
            </a:r>
            <a:endParaRPr/>
          </a:p>
        </p:txBody>
      </p:sp>
      <p:sp>
        <p:nvSpPr>
          <p:cNvPr id="203" name="Google Shape;203;p21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pic>
        <p:nvPicPr>
          <p:cNvPr id="204" name="Google Shape;204;p2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618442"/>
            <a:ext cx="6400800" cy="206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Github PR Metrics</a:t>
            </a:r>
            <a:endParaRPr/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228666" y="1076297"/>
            <a:ext cx="2880294" cy="379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There has been an influx of pull request being issued by a more diverse submitter pool. Spike is explained by the creation of the COMMITTERS.md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Past 30 days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268 Pull Requests </a:t>
            </a:r>
            <a:r>
              <a:rPr lang="en-US" sz="980">
                <a:latin typeface="Arial"/>
                <a:ea typeface="Arial"/>
                <a:cs typeface="Arial"/>
                <a:sym typeface="Arial"/>
              </a:rPr>
              <a:t>(-1% vs prev. 30 days)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65 Submitters </a:t>
            </a:r>
            <a:r>
              <a:rPr lang="en-US" sz="980">
                <a:latin typeface="Arial"/>
                <a:ea typeface="Arial"/>
                <a:cs typeface="Arial"/>
                <a:sym typeface="Arial"/>
              </a:rPr>
              <a:t>(+10% vs prev. 30 days)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35 Repos </a:t>
            </a:r>
            <a:r>
              <a:rPr lang="en-US" sz="980">
                <a:latin typeface="Arial"/>
                <a:ea typeface="Arial"/>
                <a:cs typeface="Arial"/>
                <a:sym typeface="Arial"/>
              </a:rPr>
              <a:t>(-20% vs prev. 30 days)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Cumulative (since 07/31/18)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2,915 Pull Requests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141 Submitters</a:t>
            </a:r>
            <a:endParaRPr/>
          </a:p>
          <a:p>
            <a:pPr indent="-285743" lvl="1" marL="74294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260">
                <a:latin typeface="Arial"/>
                <a:ea typeface="Arial"/>
                <a:cs typeface="Arial"/>
                <a:sym typeface="Arial"/>
              </a:rPr>
              <a:t>71 Repositories</a:t>
            </a:r>
            <a:endParaRPr/>
          </a:p>
        </p:txBody>
      </p:sp>
      <p:sp>
        <p:nvSpPr>
          <p:cNvPr id="212" name="Google Shape;212;p22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pic>
        <p:nvPicPr>
          <p:cNvPr id="213" name="Google Shape;213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4824" y="603504"/>
            <a:ext cx="5411138" cy="282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4824" y="3425442"/>
            <a:ext cx="5393503" cy="13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Github Issue Metrics</a:t>
            </a:r>
            <a:endParaRPr/>
          </a:p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365456" y="992954"/>
            <a:ext cx="2869097" cy="379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BMI is greater than 1 (currently 1.6), which means the community is closing more tickets than those they are opening.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30 days</a:t>
            </a:r>
            <a:endParaRPr/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125 Issues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(-1% vs prev. 30 days)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 Submitters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(+1% vs prev. 30 days)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 Repos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(-1% vs prev. 30 days)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Cumulative (since 7/31/18)</a:t>
            </a:r>
            <a:endParaRPr/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1,940 Issues</a:t>
            </a:r>
            <a:endParaRPr/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155 Submitters</a:t>
            </a:r>
            <a:endParaRPr/>
          </a:p>
          <a:p>
            <a:pPr indent="-285743" lvl="0" marL="285743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D6E70"/>
              </a:buClr>
              <a:buSzPts val="126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 Repositories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3670901" y="4823638"/>
            <a:ext cx="45981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BMI: Backlog Management Index, defined as the number of closed issues divided by the number of open ones in a given period of time. Measures efficiency closing issues. 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732" y="308924"/>
            <a:ext cx="4129032" cy="217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9596" y="2589409"/>
            <a:ext cx="4356001" cy="221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ctrTitle"/>
          </p:nvPr>
        </p:nvSpPr>
        <p:spPr>
          <a:xfrm>
            <a:off x="4553843" y="1643174"/>
            <a:ext cx="4185557" cy="1316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</a:pPr>
            <a:r>
              <a:rPr lang="en-US"/>
              <a:t>SHARE Pittsburgh </a:t>
            </a:r>
            <a:endParaRPr/>
          </a:p>
        </p:txBody>
      </p:sp>
      <p:sp>
        <p:nvSpPr>
          <p:cNvPr id="231" name="Google Shape;231;p24"/>
          <p:cNvSpPr txBox="1"/>
          <p:nvPr>
            <p:ph idx="1" type="subTitle"/>
          </p:nvPr>
        </p:nvSpPr>
        <p:spPr>
          <a:xfrm>
            <a:off x="4571984" y="3005360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/>
              <a:t>Zowe presence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 sz="2700"/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804" y="1758304"/>
            <a:ext cx="3727724" cy="335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163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6325" y="2656918"/>
            <a:ext cx="3754063" cy="209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4653" y="0"/>
            <a:ext cx="3665023" cy="267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7225" y="3207633"/>
            <a:ext cx="3006775" cy="98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ctrTitle"/>
          </p:nvPr>
        </p:nvSpPr>
        <p:spPr>
          <a:xfrm>
            <a:off x="4553843" y="1643174"/>
            <a:ext cx="4185557" cy="1316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</a:pPr>
            <a:r>
              <a:rPr lang="en-US"/>
              <a:t>Welcome!</a:t>
            </a:r>
            <a:endParaRPr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4571984" y="3005360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/>
              <a:t>Jean-Louis Vignaud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Bathrooms</a:t>
            </a:r>
            <a:endParaRPr/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418660" y="720906"/>
            <a:ext cx="6134540" cy="350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Men’s Restroom</a:t>
            </a:r>
            <a:r>
              <a:rPr b="1" lang="en-US" sz="1800"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By the elevators, to the left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800"/>
              <a:t>Women’s Restroom</a:t>
            </a:r>
            <a:r>
              <a:rPr b="1" lang="en-US" sz="1800">
                <a:latin typeface="Gill Sans"/>
                <a:ea typeface="Gill Sans"/>
                <a:cs typeface="Gill Sans"/>
                <a:sym typeface="Gill Sans"/>
              </a:rPr>
              <a:t>			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By the elevators, to the right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Breakout Discussions</a:t>
            </a:r>
            <a:endParaRPr/>
          </a:p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Sitting room by elevators</a:t>
            </a:r>
            <a:endParaRPr/>
          </a:p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Kitchen - behind green wall</a:t>
            </a:r>
            <a:endParaRPr/>
          </a:p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Need more?  Ask a Broadcom employee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Snacks &amp; Refreshments</a:t>
            </a:r>
            <a:endParaRPr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Drinks &amp; light snacks available in the room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SHARE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First-time Attendee Orientation - 4:00p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Welcome Reception - 7:00p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47" y="1829958"/>
            <a:ext cx="4984850" cy="296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6731" y="1829958"/>
            <a:ext cx="3917269" cy="210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Agenda</a:t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334000" y="1205825"/>
            <a:ext cx="86670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9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2:00-2:15: 	Introduction – Jean Louis Vignaud</a:t>
            </a:r>
            <a:endParaRPr sz="1800">
              <a:solidFill>
                <a:srgbClr val="1D1C1D"/>
              </a:solidFill>
            </a:endParaRPr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2:15-2:45: 	Long Term Release Support – Bruce Armstrong</a:t>
            </a:r>
            <a:endParaRPr sz="1800">
              <a:solidFill>
                <a:srgbClr val="1D1C1D"/>
              </a:solidFill>
            </a:endParaRPr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2:45-3:15: 	Zowe vNext (v2) – Mark Ackert (Sean Grady / Mike Bauer) </a:t>
            </a:r>
            <a:endParaRPr/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3:15-3:30 (BREAK) </a:t>
            </a:r>
            <a:br>
              <a:rPr lang="en-US" sz="1800">
                <a:solidFill>
                  <a:srgbClr val="1D1C1D"/>
                </a:solidFill>
              </a:rPr>
            </a:br>
            <a:r>
              <a:rPr i="1" lang="en-US" sz="1800">
                <a:solidFill>
                  <a:srgbClr val="1D1C1D"/>
                </a:solidFill>
              </a:rPr>
              <a:t>=&gt; First time SHARE attendees can decide to go to the SHARE Orientation session at 4pm</a:t>
            </a:r>
            <a:endParaRPr i="1" sz="1800">
              <a:solidFill>
                <a:srgbClr val="1D1C1D"/>
              </a:solidFill>
            </a:endParaRPr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3:30-4:00: 	Conformance Program / App Directory – Tim Brooks</a:t>
            </a:r>
            <a:endParaRPr sz="1800">
              <a:solidFill>
                <a:srgbClr val="1D1C1D"/>
              </a:solidFill>
            </a:endParaRPr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 strike="sngStrike">
                <a:solidFill>
                  <a:srgbClr val="1D1C1D"/>
                </a:solidFill>
              </a:rPr>
              <a:t>4:00-4:30: 	Developer Enablement / Advocacy – Matt Hogstrom</a:t>
            </a:r>
            <a:r>
              <a:rPr lang="en-US" sz="1800">
                <a:solidFill>
                  <a:srgbClr val="1D1C1D"/>
                </a:solidFill>
              </a:rPr>
              <a:t> Removed due to time</a:t>
            </a:r>
            <a:endParaRPr sz="1800">
              <a:solidFill>
                <a:srgbClr val="1D1C1D"/>
              </a:solidFill>
            </a:endParaRPr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solidFill>
                  <a:srgbClr val="1D1C1D"/>
                </a:solidFill>
              </a:rPr>
              <a:t>4:30-5:00: 	CI/CD Review – Mark Ackert (Alvin Tan)</a:t>
            </a:r>
            <a:endParaRPr/>
          </a:p>
          <a:p>
            <a:pPr indent="0" lvl="0" marL="1905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700"/>
              <a:buNone/>
            </a:pPr>
            <a:r>
              <a:rPr i="1" lang="en-US" sz="1800">
                <a:solidFill>
                  <a:srgbClr val="1D1C1D"/>
                </a:solidFill>
              </a:rPr>
              <a:t>=&gt; SHARE attendees can go and register until 6:30pm – Welcome reception is at 7:00pm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285" y="2164810"/>
            <a:ext cx="5532931" cy="297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0" y="1"/>
            <a:ext cx="4572000" cy="2436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700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4572000" y="3977061"/>
            <a:ext cx="2286000" cy="11585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960"/>
              <a:t>140+ 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295"/>
              <a:t>Active committers.</a:t>
            </a:r>
            <a:endParaRPr sz="1295">
              <a:solidFill>
                <a:srgbClr val="EEECE1"/>
              </a:solidFill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95"/>
          </a:p>
          <a:p>
            <a:pPr indent="-228600" lvl="0" marL="4572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95"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6291221" y="4475234"/>
            <a:ext cx="20574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EEECE1"/>
              </a:solidFill>
            </a:endParaRPr>
          </a:p>
        </p:txBody>
      </p:sp>
      <p:sp>
        <p:nvSpPr>
          <p:cNvPr id="129" name="Google Shape;129;p17"/>
          <p:cNvSpPr txBox="1"/>
          <p:nvPr>
            <p:ph idx="4" type="body"/>
          </p:nvPr>
        </p:nvSpPr>
        <p:spPr>
          <a:xfrm>
            <a:off x="6858000" y="2428676"/>
            <a:ext cx="2286000" cy="1265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960">
                <a:solidFill>
                  <a:schemeClr val="dk1"/>
                </a:solidFill>
              </a:rPr>
              <a:t>25+ 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295">
                <a:solidFill>
                  <a:schemeClr val="dk1"/>
                </a:solidFill>
              </a:rPr>
              <a:t>Apps, plug-ins and extensions</a:t>
            </a:r>
            <a:endParaRPr/>
          </a:p>
        </p:txBody>
      </p:sp>
      <p:sp>
        <p:nvSpPr>
          <p:cNvPr id="130" name="Google Shape;130;p17"/>
          <p:cNvSpPr txBox="1"/>
          <p:nvPr>
            <p:ph idx="5" type="body"/>
          </p:nvPr>
        </p:nvSpPr>
        <p:spPr>
          <a:xfrm>
            <a:off x="4572000" y="2428676"/>
            <a:ext cx="2286000" cy="154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3200"/>
              <a:t>1100+</a:t>
            </a:r>
            <a:r>
              <a:rPr lang="en-US" sz="4400"/>
              <a:t>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Community Slack Members Engaged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4572000" y="12403"/>
            <a:ext cx="4572000" cy="2424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045" y="650912"/>
            <a:ext cx="2577062" cy="101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4" y="85436"/>
            <a:ext cx="1625601" cy="50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87" y="575639"/>
            <a:ext cx="2023618" cy="18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0653" y="1147122"/>
            <a:ext cx="1965498" cy="119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6858000" y="3977060"/>
            <a:ext cx="2286000" cy="1158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4000+</a:t>
            </a:r>
            <a:endParaRPr b="0" i="0" sz="4400" u="none" cap="none" strike="noStrike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Beta &amp; GA Downloads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3676232" y="68275"/>
            <a:ext cx="8611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March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552" y="182721"/>
            <a:ext cx="1677270" cy="61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-7687" y="2444192"/>
            <a:ext cx="1685902" cy="2691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28600" spcFirstLastPara="1" rIns="228600" wrap="square" tIns="19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V1.3.0</a:t>
            </a:r>
            <a:r>
              <a:rPr b="0" i="0" lang="en-US" sz="4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GA June 13</a:t>
            </a:r>
            <a:r>
              <a:rPr b="0" baseline="30000" i="0" lang="en-US" sz="1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35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EPL 2.0 license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3697" y="-7631"/>
            <a:ext cx="1246320" cy="12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72350" y="85436"/>
            <a:ext cx="12573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21091" y="683614"/>
            <a:ext cx="2044619" cy="15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2" type="body"/>
          </p:nvPr>
        </p:nvSpPr>
        <p:spPr>
          <a:xfrm>
            <a:off x="6858000" y="1"/>
            <a:ext cx="2286000" cy="1288711"/>
          </a:xfrm>
          <a:prstGeom prst="rect">
            <a:avLst/>
          </a:prstGeom>
          <a:solidFill>
            <a:srgbClr val="03197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000"/>
              <a:t> </a:t>
            </a:r>
            <a:endParaRPr/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210312" y="201168"/>
            <a:ext cx="4142232" cy="804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Zowe.org</a:t>
            </a:r>
            <a:endParaRPr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190412" y="769412"/>
            <a:ext cx="4123944" cy="2216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-US" sz="1050"/>
              <a:t>+677K Cumulative Pageviews since Launch (Aug 13</a:t>
            </a:r>
            <a:r>
              <a:rPr baseline="30000" lang="en-US" sz="1050"/>
              <a:t>th</a:t>
            </a:r>
            <a:r>
              <a:rPr lang="en-US" sz="1050"/>
              <a:t>, 2018)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b="1" lang="en-US" sz="1050"/>
              <a:t>4.40% </a:t>
            </a:r>
            <a:r>
              <a:rPr lang="en-US" sz="1050"/>
              <a:t>of visitors go to the download page from homepage in 1</a:t>
            </a:r>
            <a:r>
              <a:rPr baseline="30000" lang="en-US" sz="1050"/>
              <a:t>st</a:t>
            </a:r>
            <a:r>
              <a:rPr lang="en-US" sz="1050"/>
              <a:t> interaction</a:t>
            </a:r>
            <a:endParaRPr/>
          </a:p>
          <a:p>
            <a:pPr indent="-3302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n-US" sz="1050"/>
              <a:t>-1.05% decrease vs. previous 30 days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-US" sz="1050"/>
              <a:t>Avg </a:t>
            </a:r>
            <a:r>
              <a:rPr b="1" lang="en-US" sz="1050"/>
              <a:t>7.68</a:t>
            </a:r>
            <a:r>
              <a:rPr lang="en-US" sz="1050"/>
              <a:t> Pages/Session (+0.45 vs previous 30 days)</a:t>
            </a:r>
            <a:endParaRPr b="1" sz="1050"/>
          </a:p>
          <a:p>
            <a: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-US" sz="1050"/>
              <a:t>Demographics:</a:t>
            </a:r>
            <a:endParaRPr/>
          </a:p>
          <a:p>
            <a:pPr indent="-3302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050"/>
              <a:t>46.70% </a:t>
            </a:r>
            <a:r>
              <a:rPr lang="en-US" sz="1050"/>
              <a:t>of site visitors are between the ages </a:t>
            </a:r>
            <a:r>
              <a:rPr b="1" lang="en-US" sz="1050"/>
              <a:t>18-34 </a:t>
            </a:r>
            <a:r>
              <a:rPr lang="en-US" sz="1050"/>
              <a:t>(+1.42% vs previous 30 days)</a:t>
            </a:r>
            <a:endParaRPr/>
          </a:p>
          <a:p>
            <a:pPr indent="-3302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1" lang="en-US" sz="1050"/>
              <a:t>82.4%</a:t>
            </a:r>
            <a:r>
              <a:rPr lang="en-US" sz="1050"/>
              <a:t> male and </a:t>
            </a:r>
            <a:r>
              <a:rPr b="1" lang="en-US" sz="1050"/>
              <a:t>17.6%</a:t>
            </a:r>
            <a:r>
              <a:rPr lang="en-US" sz="1050"/>
              <a:t> female</a:t>
            </a:r>
            <a:endParaRPr b="1" sz="1050"/>
          </a:p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4572000" y="0"/>
            <a:ext cx="2286000" cy="12915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000"/>
          </a:p>
          <a:p>
            <a: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</p:txBody>
      </p:sp>
      <p:sp>
        <p:nvSpPr>
          <p:cNvPr id="153" name="Google Shape;153;p18"/>
          <p:cNvSpPr txBox="1"/>
          <p:nvPr/>
        </p:nvSpPr>
        <p:spPr>
          <a:xfrm>
            <a:off x="4572000" y="1291590"/>
            <a:ext cx="2286000" cy="12801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858000" y="1288711"/>
            <a:ext cx="2286000" cy="1280160"/>
          </a:xfrm>
          <a:prstGeom prst="rect">
            <a:avLst/>
          </a:prstGeom>
          <a:solidFill>
            <a:srgbClr val="2C73F6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4689033" y="458406"/>
            <a:ext cx="16130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- 3%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4661864" y="14391"/>
            <a:ext cx="17682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62K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Views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4671007" y="570949"/>
            <a:ext cx="19094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3.4K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Unique Visitors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4671007" y="1032048"/>
            <a:ext cx="16130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-10%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4689034" y="1310109"/>
            <a:ext cx="25641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4m 21s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Avg. Session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4666370" y="1805680"/>
            <a:ext cx="19538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+16 sec </a:t>
            </a: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876027" y="-7079"/>
            <a:ext cx="226797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23.2%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Bounce Rate from homepage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6867144" y="698094"/>
            <a:ext cx="17692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+0.91%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858000" y="1310110"/>
            <a:ext cx="22679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67%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New Visitors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6858000" y="1895135"/>
            <a:ext cx="25057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Returning Visitors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877900" y="1779778"/>
            <a:ext cx="18492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-2%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6877900" y="2338656"/>
            <a:ext cx="16130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+2%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(vs. previous 30 days)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>
            <p:ph idx="11" type="ftr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Zowe.org / July 30, 2019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6439210" y="4580151"/>
            <a:ext cx="88410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Last 20 days</a:t>
            </a:r>
            <a:br>
              <a:rPr b="0" i="0" lang="en-US" sz="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Visitors: 3,616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Visits: 10,664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2267340" y="3030109"/>
            <a:ext cx="2304661" cy="1686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Referral Sites:</a:t>
            </a:r>
            <a:endParaRPr/>
          </a:p>
          <a:p>
            <a:pPr indent="-171446" lvl="1" marL="17144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Zowe.org (52%)</a:t>
            </a:r>
            <a:endParaRPr/>
          </a:p>
          <a:p>
            <a:pPr indent="-171446" lvl="1" marL="17144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Projectgiza.org -download site (13%)</a:t>
            </a:r>
            <a:endParaRPr/>
          </a:p>
          <a:p>
            <a:pPr indent="-171446" lvl="1" marL="17144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developer.ibm.com (6%)</a:t>
            </a:r>
            <a:endParaRPr/>
          </a:p>
          <a:p>
            <a:pPr indent="-171446" lvl="1" marL="17144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Github.com (5%)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104969" y="4531875"/>
            <a:ext cx="4114734" cy="166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 from Google Analytics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67" y="3147375"/>
            <a:ext cx="1768603" cy="126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230845"/>
            <a:ext cx="4572000" cy="1251974"/>
          </a:xfrm>
          <a:prstGeom prst="rect">
            <a:avLst/>
          </a:prstGeom>
          <a:solidFill>
            <a:srgbClr val="0530AD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